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60" r:id="rId2"/>
    <p:sldId id="258" r:id="rId3"/>
    <p:sldId id="272" r:id="rId4"/>
    <p:sldId id="264" r:id="rId5"/>
    <p:sldId id="271" r:id="rId6"/>
    <p:sldId id="277" r:id="rId7"/>
    <p:sldId id="269" r:id="rId8"/>
    <p:sldId id="273" r:id="rId9"/>
    <p:sldId id="276" r:id="rId10"/>
    <p:sldId id="262" r:id="rId11"/>
  </p:sldIdLst>
  <p:sldSz cx="9144000" cy="5143500" type="screen16x9"/>
  <p:notesSz cx="6858000" cy="9144000"/>
  <p:embeddedFontLst>
    <p:embeddedFont>
      <p:font typeface="HU담은고딕 140" pitchFamily="18" charset="-127"/>
      <p:regular r:id="rId13"/>
    </p:embeddedFont>
    <p:embeddedFont>
      <p:font typeface="HU담은고딕 150" pitchFamily="18" charset="-127"/>
      <p:regular r:id="rId14"/>
    </p:embeddedFont>
    <p:embeddedFont>
      <p:font typeface="나눔스퀘어라운드 ExtraBold" pitchFamily="50" charset="-127"/>
      <p:bold r:id="rId15"/>
    </p:embeddedFont>
    <p:embeddedFont>
      <p:font typeface="HU담은고딕 130" pitchFamily="18" charset="-127"/>
      <p:regular r:id="rId16"/>
    </p:embeddedFont>
    <p:embeddedFont>
      <p:font typeface="HY견고딕" pitchFamily="18" charset="-127"/>
      <p:regular r:id="rId17"/>
    </p:embeddedFont>
    <p:embeddedFont>
      <p:font typeface="맑은 고딕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4555"/>
    <a:srgbClr val="D68189"/>
    <a:srgbClr val="FEC9C9"/>
    <a:srgbClr val="C6A49A"/>
    <a:srgbClr val="B78C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933" autoAdjust="0"/>
  </p:normalViewPr>
  <p:slideViewPr>
    <p:cSldViewPr>
      <p:cViewPr>
        <p:scale>
          <a:sx n="66" d="100"/>
          <a:sy n="66" d="100"/>
        </p:scale>
        <p:origin x="-1236" y="-4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0D3BF-C41F-4BF0-8A27-06E941D8624A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819805-4B24-4A99-917E-A97D244504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294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302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302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109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603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17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23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7764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381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3868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236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5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295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2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2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54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846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3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1" y="204792"/>
            <a:ext cx="5111751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8782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7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763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D8A62-3781-438D-9D13-4B61D27C6E38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12653-ACBF-4B63-8545-096F85A42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79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377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2771800" y="1275606"/>
            <a:ext cx="3672408" cy="25202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915816" y="1419622"/>
            <a:ext cx="3384376" cy="2232248"/>
          </a:xfrm>
          <a:prstGeom prst="rect">
            <a:avLst/>
          </a:prstGeom>
          <a:solidFill>
            <a:srgbClr val="274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005827" y="1681669"/>
            <a:ext cx="32043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ExtraBold" pitchFamily="50" charset="-127"/>
                <a:ea typeface="나눔스퀘어라운드 ExtraBold" pitchFamily="50" charset="-127"/>
              </a:rPr>
              <a:t>C++</a:t>
            </a:r>
            <a:r>
              <a:rPr lang="ko-KR" altLang="en-US" sz="3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ExtraBold" pitchFamily="50" charset="-127"/>
                <a:ea typeface="나눔스퀘어라운드 ExtraBold" pitchFamily="50" charset="-127"/>
              </a:rPr>
              <a:t>을 이용한</a:t>
            </a:r>
            <a:endParaRPr lang="en-US" altLang="ko-KR" sz="3000" b="1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ExtraBold" pitchFamily="50" charset="-127"/>
              <a:ea typeface="나눔스퀘어라운드 ExtraBold" pitchFamily="50" charset="-127"/>
            </a:endParaRPr>
          </a:p>
          <a:p>
            <a:pPr algn="dist"/>
            <a:r>
              <a:rPr lang="en-US" altLang="ko-KR" sz="3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ExtraBold" pitchFamily="50" charset="-127"/>
                <a:ea typeface="나눔스퀘어라운드 ExtraBold" pitchFamily="50" charset="-127"/>
              </a:rPr>
              <a:t>Snake Game </a:t>
            </a:r>
            <a:r>
              <a:rPr lang="ko-KR" altLang="en-US" sz="27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ExtraBold" pitchFamily="50" charset="-127"/>
                <a:ea typeface="나눔스퀘어라운드 ExtraBold" pitchFamily="50" charset="-127"/>
              </a:rPr>
              <a:t>구현</a:t>
            </a:r>
            <a:r>
              <a:rPr lang="en-US" altLang="ko-KR" sz="27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 </a:t>
            </a:r>
          </a:p>
          <a:p>
            <a:pPr algn="dist"/>
            <a:r>
              <a:rPr lang="ko-KR" altLang="en-US" sz="1300" dirty="0">
                <a:solidFill>
                  <a:srgbClr val="FEC9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50" pitchFamily="18" charset="-127"/>
                <a:ea typeface="HU담은고딕 150" pitchFamily="18" charset="-127"/>
              </a:rPr>
              <a:t>최종발표</a:t>
            </a:r>
            <a:r>
              <a:rPr lang="en-US" altLang="ko-KR" sz="1300" dirty="0">
                <a:solidFill>
                  <a:srgbClr val="FEC9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50" pitchFamily="18" charset="-127"/>
                <a:ea typeface="HU담은고딕 150" pitchFamily="18" charset="-127"/>
              </a:rPr>
              <a:t>[2018.12.13]</a:t>
            </a:r>
            <a:r>
              <a:rPr lang="en-US" altLang="ko-KR" sz="400" dirty="0">
                <a:solidFill>
                  <a:srgbClr val="FEC9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 </a:t>
            </a:r>
          </a:p>
          <a:p>
            <a:pPr algn="ctr"/>
            <a:endParaRPr lang="en-US" altLang="ko-KR" sz="1100" dirty="0">
              <a:solidFill>
                <a:schemeClr val="bg1">
                  <a:lumMod val="95000"/>
                </a:schemeClr>
              </a:solidFill>
              <a:latin typeface="HU담은고딕 140" pitchFamily="18" charset="-127"/>
              <a:ea typeface="HU담은고딕 140" pitchFamily="18" charset="-127"/>
            </a:endParaRPr>
          </a:p>
          <a:p>
            <a:pPr algn="ctr"/>
            <a:r>
              <a:rPr lang="en-US" altLang="ko-KR" sz="1200" b="1" dirty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5</a:t>
            </a:r>
            <a:r>
              <a:rPr lang="ko-KR" altLang="en-US" sz="1200" b="1" dirty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조</a:t>
            </a:r>
            <a:endParaRPr lang="en-US" altLang="ko-KR" sz="1200" b="1" dirty="0">
              <a:solidFill>
                <a:schemeClr val="bg1">
                  <a:lumMod val="95000"/>
                </a:schemeClr>
              </a:solidFill>
              <a:latin typeface="HU담은고딕 140" pitchFamily="18" charset="-127"/>
              <a:ea typeface="HU담은고딕 140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강지원</a:t>
            </a:r>
            <a:r>
              <a:rPr lang="en-US" altLang="ko-KR" sz="1200" b="1" dirty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, </a:t>
            </a:r>
            <a:r>
              <a:rPr lang="ko-KR" altLang="en-US" sz="1200" b="1" dirty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최연희</a:t>
            </a:r>
            <a:r>
              <a:rPr lang="en-US" altLang="ko-KR" sz="1200" b="1" dirty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, </a:t>
            </a:r>
            <a:r>
              <a:rPr lang="ko-KR" altLang="en-US" sz="1200" b="1" dirty="0">
                <a:solidFill>
                  <a:schemeClr val="bg1">
                    <a:lumMod val="9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이지윤</a:t>
            </a:r>
          </a:p>
        </p:txBody>
      </p:sp>
    </p:spTree>
    <p:extLst>
      <p:ext uri="{BB962C8B-B14F-4D97-AF65-F5344CB8AC3E}">
        <p14:creationId xmlns:p14="http://schemas.microsoft.com/office/powerpoint/2010/main" val="2652788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1681668" y="1059582"/>
            <a:ext cx="5770657" cy="2952328"/>
          </a:xfrm>
          <a:prstGeom prst="roundRect">
            <a:avLst/>
          </a:prstGeom>
          <a:solidFill>
            <a:srgbClr val="274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357339" y="1563643"/>
            <a:ext cx="477027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rPr>
              <a:t>Q &amp; A</a:t>
            </a:r>
            <a:endParaRPr lang="ko-KR" altLang="en-US" sz="11000" dirty="0"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5175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 flipH="1">
            <a:off x="827584" y="771550"/>
            <a:ext cx="5904656" cy="2839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051" b="1" spc="-151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sz="3000" b="1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01  </a:t>
            </a:r>
            <a:r>
              <a:rPr lang="ko-KR" altLang="en-US" sz="3000" b="1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제작과정</a:t>
            </a:r>
            <a:endParaRPr lang="en-US" altLang="ko-KR" sz="3000" b="1" dirty="0">
              <a:solidFill>
                <a:srgbClr val="274555"/>
              </a:solidFill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     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-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목표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HU담은고딕 140" pitchFamily="18" charset="-127"/>
              <a:ea typeface="HU담은고딕 140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      -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목표대비 결과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HU담은고딕 140" pitchFamily="18" charset="-127"/>
              <a:ea typeface="HU담은고딕 140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      - flow chart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HU담은고딕 140" pitchFamily="18" charset="-127"/>
              <a:ea typeface="HU담은고딕 140" pitchFamily="18" charset="-127"/>
            </a:endParaRPr>
          </a:p>
          <a:p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       -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구현의 어려움 및 개선상황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HU담은고딕 140" pitchFamily="18" charset="-127"/>
              <a:ea typeface="HU담은고딕 140" pitchFamily="18" charset="-127"/>
            </a:endParaRPr>
          </a:p>
          <a:p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40" pitchFamily="18" charset="-127"/>
                <a:ea typeface="HU담은고딕 140" pitchFamily="18" charset="-127"/>
              </a:rPr>
              <a:t>      </a:t>
            </a:r>
            <a:endParaRPr lang="en-US" altLang="ko-KR" b="1" dirty="0">
              <a:solidFill>
                <a:srgbClr val="274555"/>
              </a:solidFill>
              <a:latin typeface="HU담은고딕 140" pitchFamily="18" charset="-127"/>
              <a:ea typeface="HU담은고딕 140" pitchFamily="18" charset="-127"/>
            </a:endParaRPr>
          </a:p>
          <a:p>
            <a:r>
              <a:rPr lang="en-US" altLang="ko-KR" sz="3000" b="1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02 </a:t>
            </a:r>
            <a:r>
              <a:rPr lang="ko-KR" altLang="en-US" sz="3000" b="1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결과</a:t>
            </a:r>
            <a:endParaRPr lang="en-US" altLang="ko-KR" sz="3000" b="1" dirty="0" smtClean="0">
              <a:solidFill>
                <a:srgbClr val="274555"/>
              </a:solidFill>
              <a:latin typeface="HU담은고딕 150" pitchFamily="18" charset="-127"/>
              <a:ea typeface="HU담은고딕 150" pitchFamily="18" charset="-127"/>
            </a:endParaRPr>
          </a:p>
          <a:p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        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-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50" pitchFamily="18" charset="-127"/>
                <a:ea typeface="HU담은고딕 150" pitchFamily="18" charset="-127"/>
              </a:rPr>
              <a:t>시연 영상</a:t>
            </a:r>
            <a:endParaRPr lang="en-US" altLang="ko-KR" b="1" dirty="0">
              <a:solidFill>
                <a:srgbClr val="274555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7" name="직각 삼각형 6"/>
          <p:cNvSpPr/>
          <p:nvPr/>
        </p:nvSpPr>
        <p:spPr>
          <a:xfrm flipH="1">
            <a:off x="2771800" y="4"/>
            <a:ext cx="6408712" cy="5143500"/>
          </a:xfrm>
          <a:prstGeom prst="rtTriangle">
            <a:avLst/>
          </a:prstGeom>
          <a:solidFill>
            <a:srgbClr val="274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4932040" y="4005521"/>
            <a:ext cx="41044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8800" dirty="0">
                <a:solidFill>
                  <a:schemeClr val="bg1"/>
                </a:solidFill>
                <a:latin typeface="HU담은고딕 150" pitchFamily="18" charset="-127"/>
                <a:ea typeface="HU담은고딕 150" pitchFamily="18" charset="-127"/>
              </a:rPr>
              <a:t>INDEX</a:t>
            </a:r>
            <a:endParaRPr lang="ko-KR" altLang="en-US" sz="8800" dirty="0">
              <a:solidFill>
                <a:schemeClr val="bg1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673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"/>
            <a:ext cx="9144000" cy="9875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9044" y="146126"/>
            <a:ext cx="92474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1" dirty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01</a:t>
            </a:r>
            <a:r>
              <a:rPr lang="en-US" altLang="ko-KR" spc="-151" dirty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제작과정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12143A14-EA36-46A6-9981-F47B730D1AFF}"/>
              </a:ext>
            </a:extLst>
          </p:cNvPr>
          <p:cNvGrpSpPr/>
          <p:nvPr/>
        </p:nvGrpSpPr>
        <p:grpSpPr>
          <a:xfrm>
            <a:off x="2987824" y="2223904"/>
            <a:ext cx="6150320" cy="400110"/>
            <a:chOff x="4654302" y="1677196"/>
            <a:chExt cx="4518887" cy="40011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2E4BC5B1-257D-4197-9EC1-262F39FF8E4D}"/>
                </a:ext>
              </a:extLst>
            </p:cNvPr>
            <p:cNvSpPr txBox="1"/>
            <p:nvPr/>
          </p:nvSpPr>
          <p:spPr>
            <a:xfrm>
              <a:off x="5011013" y="1677196"/>
              <a:ext cx="41621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i="1" dirty="0">
                  <a:solidFill>
                    <a:schemeClr val="accent6">
                      <a:lumMod val="7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기존 </a:t>
              </a:r>
              <a:r>
                <a:rPr lang="en-US" altLang="ko-KR" sz="2000" i="1" dirty="0">
                  <a:solidFill>
                    <a:schemeClr val="accent6">
                      <a:lumMod val="7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snake game</a:t>
              </a:r>
              <a:r>
                <a:rPr lang="ko-KR" altLang="en-US" sz="2000" i="1" dirty="0">
                  <a:solidFill>
                    <a:schemeClr val="accent6">
                      <a:lumMod val="7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을 </a:t>
              </a:r>
              <a:r>
                <a:rPr lang="ko-KR" altLang="en-US" sz="2000" i="1" dirty="0" smtClean="0">
                  <a:solidFill>
                    <a:schemeClr val="accent6">
                      <a:lumMod val="7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이해 및 개선시켜보자</a:t>
              </a:r>
              <a:r>
                <a:rPr lang="en-US" altLang="ko-KR" sz="2000" i="1" dirty="0">
                  <a:solidFill>
                    <a:schemeClr val="accent6">
                      <a:lumMod val="7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!</a:t>
              </a:r>
              <a:endParaRPr lang="ko-KR" altLang="en-US" sz="2000" i="1" dirty="0">
                <a:solidFill>
                  <a:schemeClr val="accent6">
                    <a:lumMod val="75000"/>
                  </a:schemeClr>
                </a:solidFill>
                <a:latin typeface="HU담은고딕 130" pitchFamily="18" charset="-127"/>
                <a:ea typeface="HU담은고딕 130" pitchFamily="18" charset="-127"/>
              </a:endParaRPr>
            </a:p>
          </p:txBody>
        </p:sp>
        <p:sp>
          <p:nvSpPr>
            <p:cNvPr id="3" name="화살표: 오른쪽 2">
              <a:extLst>
                <a:ext uri="{FF2B5EF4-FFF2-40B4-BE49-F238E27FC236}">
                  <a16:creationId xmlns:a16="http://schemas.microsoft.com/office/drawing/2014/main" xmlns="" id="{F2DD9B2E-AC8E-41C6-936D-ECAA7E2766EC}"/>
                </a:ext>
              </a:extLst>
            </p:cNvPr>
            <p:cNvSpPr/>
            <p:nvPr/>
          </p:nvSpPr>
          <p:spPr>
            <a:xfrm>
              <a:off x="4654302" y="1764569"/>
              <a:ext cx="360040" cy="225365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U담은고딕 130" pitchFamily="18" charset="-127"/>
                <a:ea typeface="HU담은고딕 130" pitchFamily="18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4EFE916-C673-489B-81C8-7CD252489FBD}"/>
              </a:ext>
            </a:extLst>
          </p:cNvPr>
          <p:cNvSpPr txBox="1"/>
          <p:nvPr/>
        </p:nvSpPr>
        <p:spPr>
          <a:xfrm>
            <a:off x="800547" y="3324967"/>
            <a:ext cx="46085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이차원 배열을 이용한 게임 배경 화면 설정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키보드 입력을 통한 뱀의 방향 설정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Random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함수를 사용하여 아이템 랜덤 배치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E6A88F5C-0F3A-4CD9-ABEE-928818631D46}"/>
              </a:ext>
            </a:extLst>
          </p:cNvPr>
          <p:cNvGrpSpPr/>
          <p:nvPr/>
        </p:nvGrpSpPr>
        <p:grpSpPr>
          <a:xfrm>
            <a:off x="323528" y="1703322"/>
            <a:ext cx="4605763" cy="554484"/>
            <a:chOff x="348279" y="1597473"/>
            <a:chExt cx="4605763" cy="55448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B2272257-F9B2-4F56-ABB3-AAD83962FD9C}"/>
                </a:ext>
              </a:extLst>
            </p:cNvPr>
            <p:cNvSpPr txBox="1"/>
            <p:nvPr/>
          </p:nvSpPr>
          <p:spPr>
            <a:xfrm>
              <a:off x="791866" y="1690049"/>
              <a:ext cx="4162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흥미로운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C++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학습을 위한 게임 제작</a:t>
              </a: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xmlns="" id="{04714C10-3621-44D0-898A-6EA925FECD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79" y="1597473"/>
              <a:ext cx="443587" cy="554484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951D1D04-712F-47D1-AA72-A772D371DA00}"/>
              </a:ext>
            </a:extLst>
          </p:cNvPr>
          <p:cNvGrpSpPr/>
          <p:nvPr/>
        </p:nvGrpSpPr>
        <p:grpSpPr>
          <a:xfrm>
            <a:off x="323528" y="2781703"/>
            <a:ext cx="8279913" cy="554484"/>
            <a:chOff x="348279" y="2577186"/>
            <a:chExt cx="8279913" cy="55448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D14DB86A-3424-4393-9A8E-D9B9DCE563A8}"/>
                </a:ext>
              </a:extLst>
            </p:cNvPr>
            <p:cNvSpPr txBox="1"/>
            <p:nvPr/>
          </p:nvSpPr>
          <p:spPr>
            <a:xfrm>
              <a:off x="791866" y="2621672"/>
              <a:ext cx="7836326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수업시간에 배운 개념을 바탕으로 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알고리즘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및 프로그램 구현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xmlns="" id="{369E15D9-A109-4FBC-B011-4C355D33A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279" y="2577186"/>
              <a:ext cx="443587" cy="554484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FF8D7CE-C5B9-4071-B04F-27962DAAE5CD}"/>
              </a:ext>
            </a:extLst>
          </p:cNvPr>
          <p:cNvSpPr txBox="1"/>
          <p:nvPr/>
        </p:nvSpPr>
        <p:spPr>
          <a:xfrm>
            <a:off x="8766432" y="4835720"/>
            <a:ext cx="408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3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DA685B0-124A-4E9B-86DD-DCB34B26991C}"/>
              </a:ext>
            </a:extLst>
          </p:cNvPr>
          <p:cNvSpPr txBox="1"/>
          <p:nvPr/>
        </p:nvSpPr>
        <p:spPr>
          <a:xfrm>
            <a:off x="121053" y="1061691"/>
            <a:ext cx="4018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30" pitchFamily="18" charset="-127"/>
                <a:ea typeface="HU담은고딕 130" pitchFamily="18" charset="-127"/>
              </a:rPr>
              <a:t>아이디어 및 </a:t>
            </a:r>
            <a:r>
              <a:rPr lang="ko-KR" altLang="en-US" sz="2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30" pitchFamily="18" charset="-127"/>
                <a:ea typeface="HU담은고딕 130" pitchFamily="18" charset="-127"/>
              </a:rPr>
              <a:t>목표 </a:t>
            </a:r>
            <a:r>
              <a:rPr lang="en-US" altLang="ko-KR" sz="2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30" pitchFamily="18" charset="-127"/>
                <a:ea typeface="HU담은고딕 130" pitchFamily="18" charset="-127"/>
              </a:rPr>
              <a:t>review</a:t>
            </a:r>
            <a:endParaRPr lang="ko-KR" altLang="en-US" sz="24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U담은고딕 130" pitchFamily="18" charset="-127"/>
              <a:ea typeface="HU담은고딕 13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930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"/>
            <a:ext cx="9144000" cy="9875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54804" y="146126"/>
            <a:ext cx="75322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1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01</a:t>
            </a:r>
            <a:r>
              <a:rPr lang="en-US" altLang="ko-KR" spc="-151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 </a:t>
            </a:r>
            <a:endParaRPr lang="en-US" altLang="ko-KR" spc="-151" dirty="0">
              <a:solidFill>
                <a:srgbClr val="6D603B"/>
              </a:solidFill>
              <a:latin typeface="HU담은고딕 140" pitchFamily="18" charset="-127"/>
              <a:ea typeface="HU담은고딕 14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제작과정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0D5C9C2-2B6D-4091-926F-14D95771B640}"/>
              </a:ext>
            </a:extLst>
          </p:cNvPr>
          <p:cNvSpPr txBox="1"/>
          <p:nvPr/>
        </p:nvSpPr>
        <p:spPr>
          <a:xfrm>
            <a:off x="706450" y="1061691"/>
            <a:ext cx="1642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30" pitchFamily="18" charset="-127"/>
                <a:ea typeface="HU담은고딕 130" pitchFamily="18" charset="-127"/>
              </a:rPr>
              <a:t>기존</a:t>
            </a:r>
            <a:endParaRPr lang="ko-KR" altLang="en-US" sz="24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U담은고딕 130" pitchFamily="18" charset="-127"/>
              <a:ea typeface="HU담은고딕 130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7CB662FF-A53A-4B12-B0FA-FFACD40FEE7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" t="1913" r="3920" b="3948"/>
          <a:stretch/>
        </p:blipFill>
        <p:spPr>
          <a:xfrm>
            <a:off x="703043" y="1602465"/>
            <a:ext cx="2567529" cy="21214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E26AD2E-F364-466F-A290-4B47C47120DD}"/>
              </a:ext>
            </a:extLst>
          </p:cNvPr>
          <p:cNvSpPr txBox="1"/>
          <p:nvPr/>
        </p:nvSpPr>
        <p:spPr>
          <a:xfrm>
            <a:off x="3635896" y="1523356"/>
            <a:ext cx="475252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맵 안에서 키보드 방향키로 </a:t>
            </a:r>
            <a:r>
              <a:rPr lang="en-US" altLang="ko-KR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snake</a:t>
            </a: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 방향을 조절</a:t>
            </a:r>
            <a:endParaRPr lang="en-US" altLang="ko-KR" sz="1700" dirty="0">
              <a:solidFill>
                <a:schemeClr val="tx1">
                  <a:lumMod val="75000"/>
                  <a:lumOff val="25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아이템을 먹으면 랜덤으로 또 다른 아이템 등장</a:t>
            </a:r>
            <a:endParaRPr lang="en-US" altLang="ko-KR" sz="1700" dirty="0">
              <a:solidFill>
                <a:schemeClr val="tx1">
                  <a:lumMod val="75000"/>
                  <a:lumOff val="25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Snake</a:t>
            </a: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가 아이템을 먹으면 몸통 길이 증가</a:t>
            </a:r>
            <a:endParaRPr lang="en-US" altLang="ko-KR" sz="1700" dirty="0">
              <a:solidFill>
                <a:schemeClr val="tx1">
                  <a:lumMod val="75000"/>
                  <a:lumOff val="25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벽에 닿거나 자신의 몸통에 닿으면 </a:t>
            </a:r>
            <a:r>
              <a:rPr lang="en-US" altLang="ko-KR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game over</a:t>
            </a:r>
            <a:endParaRPr lang="ko-KR" altLang="en-US" sz="1700" dirty="0">
              <a:solidFill>
                <a:schemeClr val="tx1">
                  <a:lumMod val="75000"/>
                  <a:lumOff val="25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4529454F-1F60-4793-8FD6-F22539A38517}"/>
              </a:ext>
            </a:extLst>
          </p:cNvPr>
          <p:cNvGrpSpPr/>
          <p:nvPr/>
        </p:nvGrpSpPr>
        <p:grpSpPr>
          <a:xfrm>
            <a:off x="251521" y="3921229"/>
            <a:ext cx="8892480" cy="736767"/>
            <a:chOff x="69044" y="3916388"/>
            <a:chExt cx="9022947" cy="73676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54591866-921E-433C-B360-1B41D23BD423}"/>
                </a:ext>
              </a:extLst>
            </p:cNvPr>
            <p:cNvSpPr txBox="1"/>
            <p:nvPr/>
          </p:nvSpPr>
          <p:spPr>
            <a:xfrm>
              <a:off x="69044" y="3916388"/>
              <a:ext cx="2453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아이디어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U담은고딕 130" pitchFamily="18" charset="-127"/>
                  <a:ea typeface="HU담은고딕 130" pitchFamily="18" charset="-127"/>
                </a:rPr>
                <a:t>추가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0078B47D-EE18-4EA5-B7B8-55AFBBCAEC8F}"/>
                </a:ext>
              </a:extLst>
            </p:cNvPr>
            <p:cNvGrpSpPr/>
            <p:nvPr/>
          </p:nvGrpSpPr>
          <p:grpSpPr>
            <a:xfrm>
              <a:off x="2464165" y="3929239"/>
              <a:ext cx="6627826" cy="723916"/>
              <a:chOff x="4650973" y="1677196"/>
              <a:chExt cx="6207933" cy="723916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xmlns="" id="{D6C44954-49FD-4BF9-B2FC-2915CC026D02}"/>
                  </a:ext>
                </a:extLst>
              </p:cNvPr>
              <p:cNvSpPr txBox="1"/>
              <p:nvPr/>
            </p:nvSpPr>
            <p:spPr>
              <a:xfrm>
                <a:off x="5011013" y="1677196"/>
                <a:ext cx="5847893" cy="72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14000"/>
                  </a:lnSpc>
                  <a:buFont typeface="+mj-ea"/>
                  <a:buAutoNum type="circleNumDbPlain"/>
                </a:pPr>
                <a:r>
                  <a:rPr lang="ko-KR" altLang="en-US" i="1" dirty="0">
                    <a:solidFill>
                      <a:schemeClr val="accent6">
                        <a:lumMod val="75000"/>
                      </a:schemeClr>
                    </a:solidFill>
                    <a:latin typeface="HU담은고딕 130" pitchFamily="18" charset="-127"/>
                    <a:ea typeface="HU담은고딕 130" pitchFamily="18" charset="-127"/>
                  </a:rPr>
                  <a:t>서로 다른 모양의 </a:t>
                </a:r>
                <a:r>
                  <a:rPr lang="ko-KR" altLang="en-US" i="1" dirty="0" err="1">
                    <a:solidFill>
                      <a:schemeClr val="accent6">
                        <a:lumMod val="75000"/>
                      </a:schemeClr>
                    </a:solidFill>
                    <a:latin typeface="HU담은고딕 130" pitchFamily="18" charset="-127"/>
                    <a:ea typeface="HU담은고딕 130" pitchFamily="18" charset="-127"/>
                  </a:rPr>
                  <a:t>랜덤한</a:t>
                </a:r>
                <a:r>
                  <a:rPr lang="ko-KR" altLang="en-US" i="1" dirty="0">
                    <a:solidFill>
                      <a:schemeClr val="accent6">
                        <a:lumMod val="75000"/>
                      </a:schemeClr>
                    </a:solidFill>
                    <a:latin typeface="HU담은고딕 130" pitchFamily="18" charset="-127"/>
                    <a:ea typeface="HU담은고딕 130" pitchFamily="18" charset="-127"/>
                  </a:rPr>
                  <a:t> 아이템 </a:t>
                </a:r>
                <a:r>
                  <a:rPr lang="en-US" altLang="ko-KR" i="1" dirty="0">
                    <a:solidFill>
                      <a:schemeClr val="accent6">
                        <a:lumMod val="75000"/>
                      </a:schemeClr>
                    </a:solidFill>
                    <a:latin typeface="HU담은고딕 130" pitchFamily="18" charset="-127"/>
                    <a:ea typeface="HU담은고딕 130" pitchFamily="18" charset="-127"/>
                  </a:rPr>
                  <a:t>3</a:t>
                </a:r>
                <a:r>
                  <a:rPr lang="ko-KR" altLang="en-US" i="1" dirty="0">
                    <a:solidFill>
                      <a:schemeClr val="accent6">
                        <a:lumMod val="75000"/>
                      </a:schemeClr>
                    </a:solidFill>
                    <a:latin typeface="HU담은고딕 130" pitchFamily="18" charset="-127"/>
                    <a:ea typeface="HU담은고딕 130" pitchFamily="18" charset="-127"/>
                  </a:rPr>
                  <a:t>개</a:t>
                </a:r>
                <a:endParaRPr lang="en-US" altLang="ko-KR" i="1" dirty="0">
                  <a:solidFill>
                    <a:schemeClr val="accent6">
                      <a:lumMod val="75000"/>
                    </a:schemeClr>
                  </a:solidFill>
                  <a:latin typeface="HU담은고딕 130" pitchFamily="18" charset="-127"/>
                  <a:ea typeface="HU담은고딕 130" pitchFamily="18" charset="-127"/>
                </a:endParaRPr>
              </a:p>
              <a:p>
                <a:pPr marL="342900" indent="-342900">
                  <a:lnSpc>
                    <a:spcPct val="114000"/>
                  </a:lnSpc>
                  <a:buFont typeface="+mj-ea"/>
                  <a:buAutoNum type="circleNumDbPlain"/>
                </a:pPr>
                <a:r>
                  <a:rPr lang="ko-KR" altLang="en-US" i="1" dirty="0">
                    <a:solidFill>
                      <a:schemeClr val="accent6">
                        <a:lumMod val="75000"/>
                      </a:schemeClr>
                    </a:solidFill>
                    <a:latin typeface="HU담은고딕 130" pitchFamily="18" charset="-127"/>
                    <a:ea typeface="HU담은고딕 130" pitchFamily="18" charset="-127"/>
                  </a:rPr>
                  <a:t>동일한 </a:t>
                </a:r>
                <a:r>
                  <a:rPr lang="ko-KR" altLang="en-US" i="1" dirty="0" smtClean="0">
                    <a:solidFill>
                      <a:schemeClr val="accent6">
                        <a:lumMod val="75000"/>
                      </a:schemeClr>
                    </a:solidFill>
                    <a:latin typeface="HU담은고딕 130" pitchFamily="18" charset="-127"/>
                    <a:ea typeface="HU담은고딕 130" pitchFamily="18" charset="-127"/>
                  </a:rPr>
                  <a:t>모양의 아이템 </a:t>
                </a:r>
                <a:r>
                  <a:rPr lang="ko-KR" altLang="en-US" i="1" dirty="0">
                    <a:solidFill>
                      <a:schemeClr val="accent6">
                        <a:lumMod val="75000"/>
                      </a:schemeClr>
                    </a:solidFill>
                    <a:latin typeface="HU담은고딕 130" pitchFamily="18" charset="-127"/>
                    <a:ea typeface="HU담은고딕 130" pitchFamily="18" charset="-127"/>
                  </a:rPr>
                  <a:t>연속 </a:t>
                </a:r>
                <a:r>
                  <a:rPr lang="en-US" altLang="ko-KR" i="1" dirty="0">
                    <a:solidFill>
                      <a:schemeClr val="accent6">
                        <a:lumMod val="75000"/>
                      </a:schemeClr>
                    </a:solidFill>
                    <a:latin typeface="HU담은고딕 130" pitchFamily="18" charset="-127"/>
                    <a:ea typeface="HU담은고딕 130" pitchFamily="18" charset="-127"/>
                  </a:rPr>
                  <a:t>3</a:t>
                </a:r>
                <a:r>
                  <a:rPr lang="ko-KR" altLang="en-US" i="1" dirty="0">
                    <a:solidFill>
                      <a:schemeClr val="accent6">
                        <a:lumMod val="75000"/>
                      </a:schemeClr>
                    </a:solidFill>
                    <a:latin typeface="HU담은고딕 130" pitchFamily="18" charset="-127"/>
                    <a:ea typeface="HU담은고딕 130" pitchFamily="18" charset="-127"/>
                  </a:rPr>
                  <a:t>개 먹을 시 그 부분은 몸통 제거</a:t>
                </a:r>
              </a:p>
            </p:txBody>
          </p:sp>
          <p:sp>
            <p:nvSpPr>
              <p:cNvPr id="15" name="화살표: 오른쪽 14">
                <a:extLst>
                  <a:ext uri="{FF2B5EF4-FFF2-40B4-BE49-F238E27FC236}">
                    <a16:creationId xmlns:a16="http://schemas.microsoft.com/office/drawing/2014/main" xmlns="" id="{4EA06A72-2CD4-4563-A5AF-67FABB413771}"/>
                  </a:ext>
                </a:extLst>
              </p:cNvPr>
              <p:cNvSpPr/>
              <p:nvPr/>
            </p:nvSpPr>
            <p:spPr>
              <a:xfrm>
                <a:off x="4650973" y="1912172"/>
                <a:ext cx="360040" cy="225365"/>
              </a:xfrm>
              <a:prstGeom prst="rightArrow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9525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HU담은고딕 130" pitchFamily="18" charset="-127"/>
                  <a:ea typeface="HU담은고딕 130" pitchFamily="18" charset="-127"/>
                </a:endParaRP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B55C49C-295C-46B6-B1DE-8F4E2BB37960}"/>
              </a:ext>
            </a:extLst>
          </p:cNvPr>
          <p:cNvSpPr txBox="1"/>
          <p:nvPr/>
        </p:nvSpPr>
        <p:spPr>
          <a:xfrm>
            <a:off x="8766432" y="4835720"/>
            <a:ext cx="408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4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1363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"/>
            <a:ext cx="9144000" cy="9875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73980" y="146126"/>
            <a:ext cx="71487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1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01</a:t>
            </a:r>
            <a:r>
              <a:rPr lang="en-US" altLang="ko-KR" spc="-151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</a:t>
            </a:r>
            <a:endParaRPr lang="en-US" altLang="ko-KR" spc="-151" dirty="0">
              <a:solidFill>
                <a:srgbClr val="6D603B"/>
              </a:solidFill>
              <a:latin typeface="HU담은고딕 140" pitchFamily="18" charset="-127"/>
              <a:ea typeface="HU담은고딕 14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제작과</a:t>
            </a:r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정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094966FA-D1C8-41DC-9D05-25555E923F02}"/>
              </a:ext>
            </a:extLst>
          </p:cNvPr>
          <p:cNvSpPr txBox="1"/>
          <p:nvPr/>
        </p:nvSpPr>
        <p:spPr>
          <a:xfrm>
            <a:off x="121053" y="1061691"/>
            <a:ext cx="2290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50" pitchFamily="18" charset="-127"/>
                <a:ea typeface="HU담은고딕 150" pitchFamily="18" charset="-127"/>
              </a:rPr>
              <a:t>목표 대비 결과</a:t>
            </a:r>
            <a:endParaRPr lang="ko-KR" altLang="en-US" sz="24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9755C48-D728-42E6-BF54-9B2F4259FCEA}"/>
              </a:ext>
            </a:extLst>
          </p:cNvPr>
          <p:cNvSpPr txBox="1"/>
          <p:nvPr/>
        </p:nvSpPr>
        <p:spPr>
          <a:xfrm>
            <a:off x="8766432" y="4835720"/>
            <a:ext cx="408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xmlns="" id="{B01D83F9-F558-40F5-8B19-341972753F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2036111"/>
              </p:ext>
            </p:extLst>
          </p:nvPr>
        </p:nvGraphicFramePr>
        <p:xfrm>
          <a:off x="923764" y="1707654"/>
          <a:ext cx="7296472" cy="30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4224">
                  <a:extLst>
                    <a:ext uri="{9D8B030D-6E8A-4147-A177-3AD203B41FA5}">
                      <a16:colId xmlns:a16="http://schemas.microsoft.com/office/drawing/2014/main" xmlns="" val="1062477434"/>
                    </a:ext>
                  </a:extLst>
                </a:gridCol>
                <a:gridCol w="2232248">
                  <a:extLst>
                    <a:ext uri="{9D8B030D-6E8A-4147-A177-3AD203B41FA5}">
                      <a16:colId xmlns:a16="http://schemas.microsoft.com/office/drawing/2014/main" xmlns="" val="118428846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목표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5755793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/>
                        <a:t>뱀 알고리즘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1375038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/>
                        <a:t>게임 실행 화면에서 시간 및 점수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37250452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/>
                        <a:t>뱀의 속도 조절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82738692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/>
                        <a:t>랜덤하게 아이템 </a:t>
                      </a:r>
                      <a:r>
                        <a:rPr lang="en-US" altLang="ko-KR" sz="1700" dirty="0"/>
                        <a:t>3</a:t>
                      </a:r>
                      <a:r>
                        <a:rPr lang="ko-KR" altLang="en-US" sz="1700" dirty="0"/>
                        <a:t>개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88946949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/>
                        <a:t>먹은 아이템 모양 그대로 몸통에 표시하기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45564684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/>
                        <a:t>동일한 아이템 </a:t>
                      </a:r>
                      <a:r>
                        <a:rPr lang="en-US" altLang="ko-KR" sz="1700" dirty="0"/>
                        <a:t>3</a:t>
                      </a:r>
                      <a:r>
                        <a:rPr lang="ko-KR" altLang="en-US" sz="1700" dirty="0"/>
                        <a:t>개가 몸통에 표시되면 제거하기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62194535"/>
                  </a:ext>
                </a:extLst>
              </a:tr>
            </a:tbl>
          </a:graphicData>
        </a:graphic>
      </p:graphicFrame>
      <p:sp>
        <p:nvSpPr>
          <p:cNvPr id="3" name="원형: 비어 있음 2">
            <a:extLst>
              <a:ext uri="{FF2B5EF4-FFF2-40B4-BE49-F238E27FC236}">
                <a16:creationId xmlns:a16="http://schemas.microsoft.com/office/drawing/2014/main" xmlns="" id="{13539CF1-EE75-49DB-A831-99171CBAC274}"/>
              </a:ext>
            </a:extLst>
          </p:cNvPr>
          <p:cNvSpPr/>
          <p:nvPr/>
        </p:nvSpPr>
        <p:spPr>
          <a:xfrm>
            <a:off x="6999687" y="2211710"/>
            <a:ext cx="288032" cy="288032"/>
          </a:xfrm>
          <a:prstGeom prst="donut">
            <a:avLst/>
          </a:prstGeom>
          <a:solidFill>
            <a:srgbClr val="0070C0"/>
          </a:soli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xmlns="" id="{0B3D9559-735E-4755-A375-AD9DA9D2FEF8}"/>
              </a:ext>
            </a:extLst>
          </p:cNvPr>
          <p:cNvSpPr/>
          <p:nvPr/>
        </p:nvSpPr>
        <p:spPr>
          <a:xfrm>
            <a:off x="6999687" y="2652142"/>
            <a:ext cx="288032" cy="288032"/>
          </a:xfrm>
          <a:prstGeom prst="donut">
            <a:avLst/>
          </a:prstGeom>
          <a:solidFill>
            <a:srgbClr val="0070C0"/>
          </a:soli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원형: 비어 있음 16">
            <a:extLst>
              <a:ext uri="{FF2B5EF4-FFF2-40B4-BE49-F238E27FC236}">
                <a16:creationId xmlns:a16="http://schemas.microsoft.com/office/drawing/2014/main" xmlns="" id="{BF24DA06-879C-423B-9098-3775AE3AA041}"/>
              </a:ext>
            </a:extLst>
          </p:cNvPr>
          <p:cNvSpPr/>
          <p:nvPr/>
        </p:nvSpPr>
        <p:spPr>
          <a:xfrm>
            <a:off x="6999687" y="3073542"/>
            <a:ext cx="288032" cy="288032"/>
          </a:xfrm>
          <a:prstGeom prst="donut">
            <a:avLst/>
          </a:prstGeom>
          <a:solidFill>
            <a:srgbClr val="0070C0"/>
          </a:soli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원형: 비어 있음 17">
            <a:extLst>
              <a:ext uri="{FF2B5EF4-FFF2-40B4-BE49-F238E27FC236}">
                <a16:creationId xmlns:a16="http://schemas.microsoft.com/office/drawing/2014/main" xmlns="" id="{8AC31B59-28F1-42C9-A663-DB3707831A3E}"/>
              </a:ext>
            </a:extLst>
          </p:cNvPr>
          <p:cNvSpPr/>
          <p:nvPr/>
        </p:nvSpPr>
        <p:spPr>
          <a:xfrm>
            <a:off x="6999687" y="3494942"/>
            <a:ext cx="288032" cy="288032"/>
          </a:xfrm>
          <a:prstGeom prst="donut">
            <a:avLst/>
          </a:prstGeom>
          <a:solidFill>
            <a:srgbClr val="0070C0"/>
          </a:soli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곱하기 기호 22">
            <a:extLst>
              <a:ext uri="{FF2B5EF4-FFF2-40B4-BE49-F238E27FC236}">
                <a16:creationId xmlns:a16="http://schemas.microsoft.com/office/drawing/2014/main" xmlns="" id="{783F4A56-FAB0-41FA-9C17-DC4206589F08}"/>
              </a:ext>
            </a:extLst>
          </p:cNvPr>
          <p:cNvSpPr/>
          <p:nvPr/>
        </p:nvSpPr>
        <p:spPr>
          <a:xfrm>
            <a:off x="6958435" y="3887884"/>
            <a:ext cx="407130" cy="407130"/>
          </a:xfrm>
          <a:prstGeom prst="mathMultiply">
            <a:avLst>
              <a:gd name="adj1" fmla="val 19614"/>
            </a:avLst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곱하기 기호 25">
            <a:extLst>
              <a:ext uri="{FF2B5EF4-FFF2-40B4-BE49-F238E27FC236}">
                <a16:creationId xmlns:a16="http://schemas.microsoft.com/office/drawing/2014/main" xmlns="" id="{771201B0-AE2E-4271-B8FF-DCE263062E3B}"/>
              </a:ext>
            </a:extLst>
          </p:cNvPr>
          <p:cNvSpPr/>
          <p:nvPr/>
        </p:nvSpPr>
        <p:spPr>
          <a:xfrm>
            <a:off x="6958435" y="4309284"/>
            <a:ext cx="407130" cy="407130"/>
          </a:xfrm>
          <a:prstGeom prst="mathMultiply">
            <a:avLst>
              <a:gd name="adj1" fmla="val 19614"/>
            </a:avLst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02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"/>
            <a:ext cx="9144000" cy="9875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73980" y="146126"/>
            <a:ext cx="71487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1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01</a:t>
            </a:r>
            <a:r>
              <a:rPr lang="en-US" altLang="ko-KR" spc="-151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</a:t>
            </a:r>
            <a:endParaRPr lang="en-US" altLang="ko-KR" spc="-151" dirty="0">
              <a:solidFill>
                <a:srgbClr val="6D603B"/>
              </a:solidFill>
              <a:latin typeface="HU담은고딕 140" pitchFamily="18" charset="-127"/>
              <a:ea typeface="HU담은고딕 14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094966FA-D1C8-41DC-9D05-25555E923F02}"/>
              </a:ext>
            </a:extLst>
          </p:cNvPr>
          <p:cNvSpPr txBox="1"/>
          <p:nvPr/>
        </p:nvSpPr>
        <p:spPr>
          <a:xfrm>
            <a:off x="121053" y="1061691"/>
            <a:ext cx="2290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50" pitchFamily="18" charset="-127"/>
                <a:ea typeface="HU담은고딕 150" pitchFamily="18" charset="-127"/>
              </a:rPr>
              <a:t>Flow chart</a:t>
            </a:r>
            <a:endParaRPr lang="ko-KR" altLang="en-US" sz="24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9755C48-D728-42E6-BF54-9B2F4259FCEA}"/>
              </a:ext>
            </a:extLst>
          </p:cNvPr>
          <p:cNvSpPr txBox="1"/>
          <p:nvPr/>
        </p:nvSpPr>
        <p:spPr>
          <a:xfrm>
            <a:off x="8766432" y="4835720"/>
            <a:ext cx="408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889" y="31322"/>
            <a:ext cx="7088616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제작과</a:t>
            </a:r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정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691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"/>
            <a:ext cx="9144000" cy="9875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54804" y="146126"/>
            <a:ext cx="75322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1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01</a:t>
            </a:r>
            <a:r>
              <a:rPr lang="en-US" altLang="ko-KR" spc="-151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 </a:t>
            </a:r>
            <a:endParaRPr lang="en-US" altLang="ko-KR" spc="-151" dirty="0">
              <a:solidFill>
                <a:srgbClr val="6D603B"/>
              </a:solidFill>
              <a:latin typeface="HU담은고딕 140" pitchFamily="18" charset="-127"/>
              <a:ea typeface="HU담은고딕 14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제작과정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0D5C9C2-2B6D-4091-926F-14D95771B640}"/>
              </a:ext>
            </a:extLst>
          </p:cNvPr>
          <p:cNvSpPr txBox="1"/>
          <p:nvPr/>
        </p:nvSpPr>
        <p:spPr>
          <a:xfrm>
            <a:off x="121053" y="1061691"/>
            <a:ext cx="1642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50" pitchFamily="18" charset="-127"/>
                <a:ea typeface="HU담은고딕 150" pitchFamily="18" charset="-127"/>
              </a:rPr>
              <a:t>문제점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18B25CB-C779-4742-891E-62591822DEA5}"/>
              </a:ext>
            </a:extLst>
          </p:cNvPr>
          <p:cNvSpPr txBox="1"/>
          <p:nvPr/>
        </p:nvSpPr>
        <p:spPr>
          <a:xfrm>
            <a:off x="395536" y="1713751"/>
            <a:ext cx="727280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초기 </a:t>
            </a:r>
            <a:r>
              <a:rPr lang="ko-KR" alt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참고 및 작성한 </a:t>
            </a: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프로그램의 </a:t>
            </a:r>
            <a:r>
              <a:rPr lang="ko-KR" altLang="en-US" sz="1700" dirty="0" err="1" smtClean="0">
                <a:solidFill>
                  <a:schemeClr val="accent6">
                    <a:lumMod val="7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가독성이</a:t>
            </a:r>
            <a:r>
              <a:rPr lang="ko-KR" altLang="en-US" sz="1700" dirty="0" smtClean="0">
                <a:solidFill>
                  <a:schemeClr val="accent6">
                    <a:lumMod val="7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 좋지 않은</a:t>
            </a:r>
            <a:r>
              <a:rPr lang="ko-KR" altLang="en-US" sz="1700" dirty="0" smtClean="0">
                <a:solidFill>
                  <a:schemeClr val="accent6">
                    <a:lumMod val="7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 </a:t>
            </a:r>
            <a:r>
              <a:rPr lang="ko-KR" altLang="en-US" sz="1700" dirty="0">
                <a:solidFill>
                  <a:schemeClr val="accent6">
                    <a:lumMod val="7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코드</a:t>
            </a: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로 인한 수정의 </a:t>
            </a:r>
            <a:r>
              <a:rPr lang="ko-KR" alt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어려움</a:t>
            </a:r>
            <a:endParaRPr lang="en-US" altLang="ko-KR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700" dirty="0">
              <a:solidFill>
                <a:schemeClr val="tx1">
                  <a:lumMod val="75000"/>
                  <a:lumOff val="25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알고리즘 구현의 어려움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sz="1700" dirty="0">
              <a:solidFill>
                <a:schemeClr val="tx1">
                  <a:lumMod val="75000"/>
                  <a:lumOff val="25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0E3E864-F867-4E85-8510-D609063BD54A}"/>
              </a:ext>
            </a:extLst>
          </p:cNvPr>
          <p:cNvSpPr txBox="1"/>
          <p:nvPr/>
        </p:nvSpPr>
        <p:spPr>
          <a:xfrm>
            <a:off x="395536" y="2787774"/>
            <a:ext cx="655272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서로 다른 모양의 </a:t>
            </a:r>
            <a:r>
              <a:rPr lang="ko-KR" altLang="en-US" sz="1700" dirty="0">
                <a:solidFill>
                  <a:schemeClr val="accent6">
                    <a:lumMod val="7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아이템 </a:t>
            </a:r>
            <a:r>
              <a:rPr lang="en-US" altLang="ko-KR" sz="1700" dirty="0">
                <a:solidFill>
                  <a:schemeClr val="accent6">
                    <a:lumMod val="7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3</a:t>
            </a:r>
            <a:r>
              <a:rPr lang="ko-KR" altLang="en-US" sz="1700" dirty="0">
                <a:solidFill>
                  <a:schemeClr val="accent6">
                    <a:lumMod val="7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개</a:t>
            </a: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를 띄우는 코드 작성의 </a:t>
            </a:r>
            <a:r>
              <a:rPr lang="ko-KR" alt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어려움</a:t>
            </a:r>
            <a:endParaRPr lang="en-US" altLang="ko-KR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0448763-F584-4707-8692-46507334DFDD}"/>
              </a:ext>
            </a:extLst>
          </p:cNvPr>
          <p:cNvSpPr txBox="1"/>
          <p:nvPr/>
        </p:nvSpPr>
        <p:spPr>
          <a:xfrm>
            <a:off x="395536" y="3507854"/>
            <a:ext cx="86409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아이템을 먹었을 경우 </a:t>
            </a:r>
            <a:r>
              <a:rPr lang="ko-KR" altLang="en-US" sz="1700" dirty="0">
                <a:solidFill>
                  <a:schemeClr val="accent6">
                    <a:lumMod val="7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몸통에 아이템 모양 그대로 표현</a:t>
            </a: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하는 코드 구현의 어려움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34178AF8-09C9-46CF-B0C7-B52A724A1359}"/>
              </a:ext>
            </a:extLst>
          </p:cNvPr>
          <p:cNvSpPr txBox="1"/>
          <p:nvPr/>
        </p:nvSpPr>
        <p:spPr>
          <a:xfrm>
            <a:off x="8766432" y="4835720"/>
            <a:ext cx="408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91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"/>
            <a:ext cx="9144000" cy="9875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54804" y="146126"/>
            <a:ext cx="75322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1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01</a:t>
            </a:r>
            <a:r>
              <a:rPr lang="en-US" altLang="ko-KR" spc="-151" dirty="0" smtClean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 </a:t>
            </a:r>
            <a:endParaRPr lang="en-US" altLang="ko-KR" spc="-151" dirty="0">
              <a:solidFill>
                <a:srgbClr val="6D603B"/>
              </a:solidFill>
              <a:latin typeface="HU담은고딕 140" pitchFamily="18" charset="-127"/>
              <a:ea typeface="HU담은고딕 14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제작과정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0D5C9C2-2B6D-4091-926F-14D95771B640}"/>
              </a:ext>
            </a:extLst>
          </p:cNvPr>
          <p:cNvSpPr txBox="1"/>
          <p:nvPr/>
        </p:nvSpPr>
        <p:spPr>
          <a:xfrm>
            <a:off x="121053" y="1061691"/>
            <a:ext cx="1642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30" pitchFamily="18" charset="-127"/>
                <a:ea typeface="HU담은고딕 130" pitchFamily="18" charset="-127"/>
              </a:rPr>
              <a:t>개선 방안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A3A958A-B052-4D44-8AF3-B6A7B094A09A}"/>
              </a:ext>
            </a:extLst>
          </p:cNvPr>
          <p:cNvSpPr txBox="1"/>
          <p:nvPr/>
        </p:nvSpPr>
        <p:spPr>
          <a:xfrm>
            <a:off x="1619672" y="1130940"/>
            <a:ext cx="61206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서로 다른 모양의 아이템 </a:t>
            </a:r>
            <a:r>
              <a:rPr lang="en-US" altLang="ko-KR" sz="15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3</a:t>
            </a:r>
            <a:r>
              <a:rPr lang="ko-KR" altLang="en-US" sz="15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개를 띄우는 코드 작성의 어려움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D0B029E-36D8-4367-AF77-21D7E8EF29BB}"/>
              </a:ext>
            </a:extLst>
          </p:cNvPr>
          <p:cNvSpPr txBox="1"/>
          <p:nvPr/>
        </p:nvSpPr>
        <p:spPr>
          <a:xfrm>
            <a:off x="8766432" y="4835720"/>
            <a:ext cx="408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U담은고딕 130" pitchFamily="18" charset="-127"/>
                <a:ea typeface="HU담은고딕 130" pitchFamily="18" charset="-127"/>
              </a:rPr>
              <a:t>7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U담은고딕 130" pitchFamily="18" charset="-127"/>
              <a:ea typeface="HU담은고딕 13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4622E3DA-906F-441D-A733-3B2E06F62F56}"/>
              </a:ext>
            </a:extLst>
          </p:cNvPr>
          <p:cNvSpPr txBox="1"/>
          <p:nvPr/>
        </p:nvSpPr>
        <p:spPr>
          <a:xfrm>
            <a:off x="1154614" y="4404833"/>
            <a:ext cx="70507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spc="3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30" pitchFamily="18" charset="-127"/>
                <a:ea typeface="HU담은고딕 130" pitchFamily="18" charset="-127"/>
              </a:rPr>
              <a:t>간결한 코드로 수정하며 </a:t>
            </a:r>
            <a:r>
              <a:rPr lang="en-US" altLang="ko-KR" sz="2200" spc="3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30" pitchFamily="18" charset="-127"/>
                <a:ea typeface="HU담은고딕 130" pitchFamily="18" charset="-127"/>
              </a:rPr>
              <a:t>item</a:t>
            </a:r>
            <a:r>
              <a:rPr lang="ko-KR" altLang="en-US" sz="2200" spc="3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30" pitchFamily="18" charset="-127"/>
                <a:ea typeface="HU담은고딕 130" pitchFamily="18" charset="-127"/>
              </a:rPr>
              <a:t>을 추가하여 해결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xmlns="" id="{2B2AC66C-8F56-4BB2-B66A-79568282C8CB}"/>
              </a:ext>
            </a:extLst>
          </p:cNvPr>
          <p:cNvGrpSpPr/>
          <p:nvPr/>
        </p:nvGrpSpPr>
        <p:grpSpPr>
          <a:xfrm>
            <a:off x="435621" y="2257074"/>
            <a:ext cx="4613298" cy="1789703"/>
            <a:chOff x="435621" y="2257074"/>
            <a:chExt cx="4613298" cy="178970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xmlns="" id="{5FB87CE0-56D9-4824-8F4B-5CC08A5DFBC3}"/>
                </a:ext>
              </a:extLst>
            </p:cNvPr>
            <p:cNvGrpSpPr/>
            <p:nvPr/>
          </p:nvGrpSpPr>
          <p:grpSpPr>
            <a:xfrm>
              <a:off x="435621" y="2257074"/>
              <a:ext cx="4613298" cy="1789703"/>
              <a:chOff x="435621" y="2257074"/>
              <a:chExt cx="4613298" cy="1789703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CA04C082-B037-4623-89D8-A7CB6B4DF8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5621" y="2257074"/>
                <a:ext cx="4613298" cy="1789703"/>
              </a:xfrm>
              <a:prstGeom prst="rect">
                <a:avLst/>
              </a:prstGeom>
            </p:spPr>
          </p:pic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xmlns="" id="{D9DA9A9D-6BBA-4070-BFC2-AAD7641FA9FF}"/>
                  </a:ext>
                </a:extLst>
              </p:cNvPr>
              <p:cNvSpPr/>
              <p:nvPr/>
            </p:nvSpPr>
            <p:spPr>
              <a:xfrm>
                <a:off x="1907704" y="3435846"/>
                <a:ext cx="1152128" cy="1440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HU담은고딕 130" pitchFamily="18" charset="-127"/>
                  <a:ea typeface="HU담은고딕 130" pitchFamily="18" charset="-127"/>
                </a:endParaRPr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476F8F10-C376-4F01-8335-252331DF1F3D}"/>
                </a:ext>
              </a:extLst>
            </p:cNvPr>
            <p:cNvSpPr txBox="1"/>
            <p:nvPr/>
          </p:nvSpPr>
          <p:spPr>
            <a:xfrm>
              <a:off x="1790940" y="3343633"/>
              <a:ext cx="1656184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rgbClr val="FF0000"/>
                  </a:solidFill>
                  <a:effectLst>
                    <a:glow rad="228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HU담은고딕 130" pitchFamily="18" charset="-127"/>
                  <a:ea typeface="HU담은고딕 130" pitchFamily="18" charset="-127"/>
                </a:rPr>
                <a:t>nItem1,</a:t>
              </a:r>
              <a:r>
                <a:rPr lang="ko-KR" altLang="en-US" sz="1250" dirty="0">
                  <a:solidFill>
                    <a:srgbClr val="FF0000"/>
                  </a:solidFill>
                  <a:effectLst>
                    <a:glow rad="228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HU담은고딕 130" pitchFamily="18" charset="-127"/>
                  <a:ea typeface="HU담은고딕 130" pitchFamily="18" charset="-127"/>
                </a:rPr>
                <a:t> </a:t>
              </a:r>
              <a:r>
                <a:rPr lang="en-US" altLang="ko-KR" sz="1250" dirty="0">
                  <a:solidFill>
                    <a:srgbClr val="FF0000"/>
                  </a:solidFill>
                  <a:effectLst>
                    <a:glow rad="228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HU담은고딕 130" pitchFamily="18" charset="-127"/>
                  <a:ea typeface="HU담은고딕 130" pitchFamily="18" charset="-127"/>
                </a:rPr>
                <a:t>nItem2;</a:t>
              </a:r>
              <a:endParaRPr lang="ko-KR" altLang="en-US" sz="1250" dirty="0">
                <a:solidFill>
                  <a:srgbClr val="FF00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HU담은고딕 130" pitchFamily="18" charset="-127"/>
                <a:ea typeface="HU담은고딕 130" pitchFamily="18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F6E435CE-AAA6-4B85-9B76-1EF616F8F07E}"/>
              </a:ext>
            </a:extLst>
          </p:cNvPr>
          <p:cNvGrpSpPr/>
          <p:nvPr/>
        </p:nvGrpSpPr>
        <p:grpSpPr>
          <a:xfrm>
            <a:off x="436636" y="1693426"/>
            <a:ext cx="5888546" cy="335536"/>
            <a:chOff x="436636" y="1693426"/>
            <a:chExt cx="5888546" cy="335536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xmlns="" id="{ADC9B631-E2C6-43E3-8F62-B471F2E2DF42}"/>
                </a:ext>
              </a:extLst>
            </p:cNvPr>
            <p:cNvGrpSpPr/>
            <p:nvPr/>
          </p:nvGrpSpPr>
          <p:grpSpPr>
            <a:xfrm>
              <a:off x="436636" y="1721298"/>
              <a:ext cx="5888546" cy="307664"/>
              <a:chOff x="436636" y="1721298"/>
              <a:chExt cx="5888546" cy="307664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xmlns="" id="{0F23C4B8-DE0E-4DDF-A57F-DE8648E8CB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6636" y="1721298"/>
                <a:ext cx="5888546" cy="307664"/>
              </a:xfrm>
              <a:prstGeom prst="rect">
                <a:avLst/>
              </a:prstGeom>
            </p:spPr>
          </p:pic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xmlns="" id="{A41C3588-C7B5-4719-ADCA-077F875F538F}"/>
                  </a:ext>
                </a:extLst>
              </p:cNvPr>
              <p:cNvSpPr/>
              <p:nvPr/>
            </p:nvSpPr>
            <p:spPr>
              <a:xfrm>
                <a:off x="5168040" y="1747869"/>
                <a:ext cx="844120" cy="17580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HU담은고딕 130" pitchFamily="18" charset="-127"/>
                  <a:ea typeface="HU담은고딕 130" pitchFamily="18" charset="-127"/>
                </a:endParaRP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E6E4C9E7-BED6-408E-8E87-EA8684A95DEB}"/>
                </a:ext>
              </a:extLst>
            </p:cNvPr>
            <p:cNvSpPr txBox="1"/>
            <p:nvPr/>
          </p:nvSpPr>
          <p:spPr>
            <a:xfrm>
              <a:off x="5145605" y="1693426"/>
              <a:ext cx="1078970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rgbClr val="FF0000"/>
                  </a:solidFill>
                  <a:effectLst>
                    <a:glow rad="228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HU담은고딕 130" pitchFamily="18" charset="-127"/>
                  <a:ea typeface="HU담은고딕 130" pitchFamily="18" charset="-127"/>
                </a:rPr>
                <a:t>“★”,  “♣”</a:t>
              </a:r>
              <a:endParaRPr lang="ko-KR" altLang="en-US" sz="1250" dirty="0">
                <a:solidFill>
                  <a:srgbClr val="FF00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HU담은고딕 130" pitchFamily="18" charset="-127"/>
                <a:ea typeface="HU담은고딕 130" pitchFamily="18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xmlns="" id="{2FB1E814-908F-46C8-93E0-D245BCE94A26}"/>
              </a:ext>
            </a:extLst>
          </p:cNvPr>
          <p:cNvGrpSpPr/>
          <p:nvPr/>
        </p:nvGrpSpPr>
        <p:grpSpPr>
          <a:xfrm>
            <a:off x="6366132" y="1727156"/>
            <a:ext cx="2608934" cy="2558455"/>
            <a:chOff x="6366132" y="1727156"/>
            <a:chExt cx="2608934" cy="2558455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xmlns="" id="{7FD43439-76A4-43F2-BFD2-FD0E38F5F61E}"/>
                </a:ext>
              </a:extLst>
            </p:cNvPr>
            <p:cNvGrpSpPr/>
            <p:nvPr/>
          </p:nvGrpSpPr>
          <p:grpSpPr>
            <a:xfrm>
              <a:off x="6366132" y="1727156"/>
              <a:ext cx="2400300" cy="2558455"/>
              <a:chOff x="6366132" y="1727156"/>
              <a:chExt cx="2400300" cy="2558455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2B410CEC-B7F8-4308-9B54-7E1218F4B00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9930"/>
              <a:stretch/>
            </p:blipFill>
            <p:spPr>
              <a:xfrm>
                <a:off x="6366132" y="1727156"/>
                <a:ext cx="2400300" cy="2558455"/>
              </a:xfrm>
              <a:prstGeom prst="rect">
                <a:avLst/>
              </a:prstGeom>
            </p:spPr>
          </p:pic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xmlns="" id="{430F75D6-EA0B-48AD-83AE-B08ADF86897D}"/>
                  </a:ext>
                </a:extLst>
              </p:cNvPr>
              <p:cNvSpPr/>
              <p:nvPr/>
            </p:nvSpPr>
            <p:spPr>
              <a:xfrm>
                <a:off x="7419279" y="2950422"/>
                <a:ext cx="786130" cy="1040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HU담은고딕 130" pitchFamily="18" charset="-127"/>
                  <a:ea typeface="HU담은고딕 130" pitchFamily="18" charset="-127"/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xmlns="" id="{87293C13-149A-46A0-B82D-8FEFA54AA539}"/>
                  </a:ext>
                </a:extLst>
              </p:cNvPr>
              <p:cNvSpPr/>
              <p:nvPr/>
            </p:nvSpPr>
            <p:spPr>
              <a:xfrm>
                <a:off x="7428935" y="3618016"/>
                <a:ext cx="786130" cy="1040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HU담은고딕 130" pitchFamily="18" charset="-127"/>
                  <a:ea typeface="HU담은고딕 130" pitchFamily="18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xmlns="" id="{8348D6B4-8B57-4007-9110-7E5B99AF2244}"/>
                  </a:ext>
                </a:extLst>
              </p:cNvPr>
              <p:cNvSpPr/>
              <p:nvPr/>
            </p:nvSpPr>
            <p:spPr>
              <a:xfrm>
                <a:off x="7071218" y="3067907"/>
                <a:ext cx="786130" cy="15776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HU담은고딕 130" pitchFamily="18" charset="-127"/>
                  <a:ea typeface="HU담은고딕 130" pitchFamily="18" charset="-127"/>
                </a:endParaRP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xmlns="" id="{6ED8896A-4788-47CA-A8A2-04F579C50CCF}"/>
                  </a:ext>
                </a:extLst>
              </p:cNvPr>
              <p:cNvSpPr/>
              <p:nvPr/>
            </p:nvSpPr>
            <p:spPr>
              <a:xfrm>
                <a:off x="7071218" y="3782218"/>
                <a:ext cx="786130" cy="15776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HU담은고딕 130" pitchFamily="18" charset="-127"/>
                  <a:ea typeface="HU담은고딕 130" pitchFamily="18" charset="-127"/>
                </a:endParaRP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02BED96D-AB82-43FC-8838-AF0A359BB86F}"/>
                </a:ext>
              </a:extLst>
            </p:cNvPr>
            <p:cNvSpPr txBox="1"/>
            <p:nvPr/>
          </p:nvSpPr>
          <p:spPr>
            <a:xfrm>
              <a:off x="6981809" y="3054378"/>
              <a:ext cx="104050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  <a:effectLst>
                    <a:glow rad="228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HU담은고딕 130" pitchFamily="18" charset="-127"/>
                  <a:ea typeface="HU담은고딕 130" pitchFamily="18" charset="-127"/>
                </a:rPr>
                <a:t>drawItem1( );</a:t>
              </a:r>
              <a:endParaRPr lang="ko-KR" altLang="en-US" sz="1050" dirty="0">
                <a:solidFill>
                  <a:srgbClr val="FF00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HU담은고딕 130" pitchFamily="18" charset="-127"/>
                <a:ea typeface="HU담은고딕 130" pitchFamily="18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D3F9EBA5-ECD1-41D8-959F-3DCC49F8D7F6}"/>
                </a:ext>
              </a:extLst>
            </p:cNvPr>
            <p:cNvSpPr txBox="1"/>
            <p:nvPr/>
          </p:nvSpPr>
          <p:spPr>
            <a:xfrm>
              <a:off x="6981809" y="3748611"/>
              <a:ext cx="16561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  <a:effectLst>
                    <a:glow rad="228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HU담은고딕 130" pitchFamily="18" charset="-127"/>
                  <a:ea typeface="HU담은고딕 130" pitchFamily="18" charset="-127"/>
                </a:rPr>
                <a:t>drawItem2( );</a:t>
              </a:r>
              <a:endParaRPr lang="ko-KR" altLang="en-US" sz="1050" dirty="0">
                <a:solidFill>
                  <a:srgbClr val="FF00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HU담은고딕 130" pitchFamily="18" charset="-127"/>
                <a:ea typeface="HU담은고딕 130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D62A7CA5-BF93-4FA3-AB09-D0402D0D0087}"/>
                </a:ext>
              </a:extLst>
            </p:cNvPr>
            <p:cNvSpPr txBox="1"/>
            <p:nvPr/>
          </p:nvSpPr>
          <p:spPr>
            <a:xfrm>
              <a:off x="7318882" y="2863962"/>
              <a:ext cx="16561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  <a:effectLst>
                    <a:glow rad="228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HU담은고딕 130" pitchFamily="18" charset="-127"/>
                  <a:ea typeface="HU담은고딕 130" pitchFamily="18" charset="-127"/>
                </a:rPr>
                <a:t>checkItem1( )</a:t>
              </a:r>
              <a:endParaRPr lang="ko-KR" altLang="en-US" sz="1050" dirty="0">
                <a:solidFill>
                  <a:srgbClr val="FF00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HU담은고딕 130" pitchFamily="18" charset="-127"/>
                <a:ea typeface="HU담은고딕 130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E80A87F5-9D0B-4D30-8A71-0EB03187DA1E}"/>
                </a:ext>
              </a:extLst>
            </p:cNvPr>
            <p:cNvSpPr txBox="1"/>
            <p:nvPr/>
          </p:nvSpPr>
          <p:spPr>
            <a:xfrm>
              <a:off x="7314400" y="3532191"/>
              <a:ext cx="16561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  <a:effectLst>
                    <a:glow rad="2286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HU담은고딕 130" pitchFamily="18" charset="-127"/>
                  <a:ea typeface="HU담은고딕 130" pitchFamily="18" charset="-127"/>
                </a:rPr>
                <a:t>checkItem2( )</a:t>
              </a:r>
              <a:endParaRPr lang="ko-KR" altLang="en-US" sz="1050" dirty="0">
                <a:solidFill>
                  <a:srgbClr val="FF00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HU담은고딕 130" pitchFamily="18" charset="-127"/>
                <a:ea typeface="HU담은고딕 13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319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"/>
            <a:ext cx="9144000" cy="9875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00242" y="146126"/>
            <a:ext cx="86235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b="1" spc="-151" dirty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40" pitchFamily="18" charset="-127"/>
                <a:ea typeface="HU담은고딕 140" pitchFamily="18" charset="-127"/>
              </a:rPr>
              <a:t>03</a:t>
            </a:r>
            <a:r>
              <a:rPr lang="en-US" altLang="ko-KR" spc="-151" dirty="0">
                <a:solidFill>
                  <a:srgbClr val="6D603B"/>
                </a:solidFill>
                <a:latin typeface="HU담은고딕 140" pitchFamily="18" charset="-127"/>
                <a:ea typeface="HU담은고딕 140" pitchFamily="18" charset="-127"/>
              </a:rPr>
              <a:t>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99592" y="127541"/>
            <a:ext cx="59046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274555"/>
                </a:solidFill>
                <a:latin typeface="HU담은고딕 150" pitchFamily="18" charset="-127"/>
                <a:ea typeface="HU담은고딕 150" pitchFamily="18" charset="-127"/>
              </a:rPr>
              <a:t>결과</a:t>
            </a:r>
            <a:endParaRPr lang="en-US" altLang="ko-KR" sz="4000" dirty="0">
              <a:solidFill>
                <a:srgbClr val="B78C7F"/>
              </a:solidFill>
              <a:latin typeface="HU담은고딕 150" pitchFamily="18" charset="-127"/>
              <a:ea typeface="HU담은고딕 15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97856" y="3911278"/>
            <a:ext cx="784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094966FA-D1C8-41DC-9D05-25555E923F02}"/>
              </a:ext>
            </a:extLst>
          </p:cNvPr>
          <p:cNvSpPr txBox="1"/>
          <p:nvPr/>
        </p:nvSpPr>
        <p:spPr>
          <a:xfrm>
            <a:off x="121053" y="1061691"/>
            <a:ext cx="1858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담은고딕 150" pitchFamily="18" charset="-127"/>
                <a:ea typeface="HU담은고딕 150" pitchFamily="18" charset="-127"/>
              </a:rPr>
              <a:t>시연 영상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005B7A1-D5E2-447C-97B2-9D1FABB23A30}"/>
              </a:ext>
            </a:extLst>
          </p:cNvPr>
          <p:cNvSpPr txBox="1"/>
          <p:nvPr/>
        </p:nvSpPr>
        <p:spPr>
          <a:xfrm>
            <a:off x="8766432" y="4835720"/>
            <a:ext cx="408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20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5550</TotalTime>
  <Words>288</Words>
  <Application>Microsoft Office PowerPoint</Application>
  <PresentationFormat>화면 슬라이드 쇼(16:9)</PresentationFormat>
  <Paragraphs>84</Paragraphs>
  <Slides>10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2" baseType="lpstr">
      <vt:lpstr>굴림</vt:lpstr>
      <vt:lpstr>Arial</vt:lpstr>
      <vt:lpstr>HU담은고딕 140</vt:lpstr>
      <vt:lpstr>HU담은고딕 150</vt:lpstr>
      <vt:lpstr>KoPub돋움체 Bold</vt:lpstr>
      <vt:lpstr>Wingdings</vt:lpstr>
      <vt:lpstr>나눔스퀘어라운드 ExtraBold</vt:lpstr>
      <vt:lpstr>210 맨발의청춘 B</vt:lpstr>
      <vt:lpstr>HU담은고딕 130</vt:lpstr>
      <vt:lpstr>HY견고딕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조예림</dc:creator>
  <cp:lastModifiedBy>JIWON</cp:lastModifiedBy>
  <cp:revision>96</cp:revision>
  <dcterms:created xsi:type="dcterms:W3CDTF">2017-05-15T10:31:55Z</dcterms:created>
  <dcterms:modified xsi:type="dcterms:W3CDTF">2018-12-13T02:55:34Z</dcterms:modified>
</cp:coreProperties>
</file>

<file path=docProps/thumbnail.jpeg>
</file>